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48" r:id="rId2"/>
    <p:sldMasterId id="2147483660" r:id="rId3"/>
  </p:sldMasterIdLst>
  <p:notesMasterIdLst>
    <p:notesMasterId r:id="rId24"/>
  </p:notesMasterIdLst>
  <p:sldIdLst>
    <p:sldId id="269" r:id="rId4"/>
    <p:sldId id="271" r:id="rId5"/>
    <p:sldId id="272" r:id="rId6"/>
    <p:sldId id="270" r:id="rId7"/>
    <p:sldId id="274" r:id="rId8"/>
    <p:sldId id="273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5" r:id="rId20"/>
    <p:sldId id="276" r:id="rId21"/>
    <p:sldId id="26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s" id="{68FAE9AF-8B0F-46C4-BAA9-C83EF8ED3DB7}">
          <p14:sldIdLst>
            <p14:sldId id="269"/>
            <p14:sldId id="271"/>
            <p14:sldId id="272"/>
            <p14:sldId id="270"/>
            <p14:sldId id="274"/>
            <p14:sldId id="273"/>
          </p14:sldIdLst>
        </p14:section>
        <p14:section name="Coding" id="{B9605C97-3867-4BE9-9097-779D5C0CDB9D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Attempts" id="{8A848069-385A-4B67-9A87-92A030E1C47D}">
          <p14:sldIdLst>
            <p14:sldId id="275"/>
            <p14:sldId id="276"/>
            <p14:sldId id="267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1A561-58EA-4036-A504-80DF58F8410D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BADE4-043A-4BA7-A992-EE9D29A21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14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CN" dirty="0"/>
              <a:t>Check fitting function with the literature values.</a:t>
            </a:r>
          </a:p>
          <a:p>
            <a:r>
              <a:rPr lang="en-SG" altLang="zh-CN" dirty="0"/>
              <a:t>Plot multiple spirals on the same batch, plot the fitted function on top of the figure together with the fitted curve.(For both + - cases) / For reversed handedness as well. </a:t>
            </a:r>
          </a:p>
          <a:p>
            <a:r>
              <a:rPr lang="en-SG" altLang="zh-CN" dirty="0"/>
              <a:t>Summarize the fitted values for both chirality, showing the static spiral shape at optimal synthesis at both </a:t>
            </a:r>
          </a:p>
          <a:p>
            <a:r>
              <a:rPr lang="en-SG" altLang="zh-CN" dirty="0"/>
              <a:t>Plot the difference of Fermat’s spiral and Archimedean spirals at the same scale and tan theta.</a:t>
            </a:r>
          </a:p>
          <a:p>
            <a:endParaRPr lang="en-SG" altLang="zh-CN" dirty="0"/>
          </a:p>
          <a:p>
            <a:r>
              <a:rPr lang="en-SG" altLang="zh-CN" dirty="0"/>
              <a:t>H-H 2D NMR for bowtie and spiral particles.</a:t>
            </a:r>
          </a:p>
          <a:p>
            <a:r>
              <a:rPr lang="en-SG" altLang="zh-CN" dirty="0"/>
              <a:t>Contact Pritish for TEM grid preparation on spiral synthesis.</a:t>
            </a:r>
          </a:p>
          <a:p>
            <a:endParaRPr lang="en-SG" altLang="zh-CN" dirty="0"/>
          </a:p>
          <a:p>
            <a:r>
              <a:rPr lang="en-SG" altLang="zh-CN" dirty="0"/>
              <a:t>Gold nanoparticles – 5, 20 nm_</a:t>
            </a:r>
            <a:r>
              <a:rPr lang="en-SG" altLang="zh-CN"/>
              <a:t>25 mL</a:t>
            </a:r>
            <a:endParaRPr lang="en-SG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AEE9B-B5C7-445A-8F91-CCDF44D29D0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8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F5A1C-017A-2C8C-5CFF-239190093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8C7A50-747E-3265-16B5-B916DE1DA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881CB-5B07-2FCC-ABE0-5BC06195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9DA16E-FCBE-95C4-6217-4FEBF010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04EDC-9C34-6A82-4F5B-F83BEEDC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5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AFFE9-031E-36DF-D884-3BB3E0FA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DE1042-FEF6-5B95-6ACD-931EADB7E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F7A2E5-9ABA-FC59-AAC8-C0CD46B9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DAE5CA-3D4C-D49D-2E59-2D4D475A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61EBD-0712-A82F-028D-4E1BE144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01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A2C1E4-31AC-340C-48CD-E4743361A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62AF93-EE92-F157-8757-7C2A91568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00AB0-56B1-8286-FFC7-D0A28105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9EA74-C33D-4211-8873-60F9A11F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EB063-5270-ECED-6084-7430C973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32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389F9-81EC-CFDD-D97A-93F45FE9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AD7E6-7832-6C04-E46F-2F61785E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D1C9D-4C95-E994-5C21-1C41C48A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21BF7-FCE3-4851-9584-30BFC8138158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18D52-5F11-8985-DEB5-4BFB421C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D594D-9FA3-FDD8-C664-05BDF8BF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EA1E-FBC6-46A9-A497-FDD8AFA9C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61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D44EB-B34A-65C2-5EC1-8F43EA67F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043928-590B-48DC-BFD4-C0AB101D4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B7DD7-F68C-2EE3-8642-0851C3F3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21BF7-FCE3-4851-9584-30BFC8138158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6EF41-9FC9-F3A3-7F20-1243A229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8E725-9993-6664-1403-6DC3920B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EA1E-FBC6-46A9-A497-FDD8AFA9C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054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C4538-FAB5-3A97-614C-9DEF5DB4A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FC1E25-70B1-3D5C-3BC6-B807E2B5E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4AB39-9D94-DBC1-606C-12999032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2649-025F-4ECA-95BE-5AA74D5375D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00E72-3EEC-60D4-C63B-D1DD220C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9AC027-90AE-9E27-28AA-F7EACB49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19A5-40A6-473F-A20B-E21DED5B2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61897-7AEB-6B62-E01B-57A27204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1D2A0-88B8-E5B4-5257-ADE0F7905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E9395-A979-97FD-C2AA-B9EAECED2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5D71E-4783-EC90-981B-0A18ECBE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D36B9-AF14-C69B-FD69-792458A3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2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BD3C2-B624-3D89-DCEB-944E15F2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D1C8C9-6DEE-DD2E-ADF5-69C1478E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8F783F-9C22-1BDE-370A-FBAEA8E4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69036-188C-7A41-3292-4A6816D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44C93-5354-89D7-0E55-8031E93D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11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31370-DC44-F538-CB05-8BB8B6D8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705173-0E8E-A832-EF91-6C891B010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1D6965-C6D6-F7C7-097F-A4095CE9D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12842-458A-0CB2-B7B4-BBE9B3FC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F3E6FF-AA58-4B37-C691-A5D5663E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605E58-7B7D-B722-6E72-8FFB001D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A9AEF-9207-9F6C-A1BA-4DCCC105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D7AEEE-D479-9633-D0BF-A8C7C55A9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998076-22C4-CF16-5CF0-B3CBBFCE0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B047E0-E928-BF9F-A55E-7A4ADF593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A2C892-7B5E-1889-1D82-BCBE2DA5B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FE0E21-FDB3-DF3A-C807-6F70872E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CB3434-596F-C1BE-3A93-64E839C9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7CEDDF-BCC3-85EA-9C5D-01333155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25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2A242-88F7-EAF8-BDE2-E7EA803C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F95DB1-FBD0-E909-D3B3-3A02271C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FEAF2D-2AAF-3E40-63CF-708FBF53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7DDDFE-60BA-2787-F5E2-DDCAC0D3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1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A44706-698A-F08F-3D31-C86DC618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1BF14A-E112-6C53-621E-B9ADA45D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33C9F-1307-F99D-3F75-66D6F024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6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24D71-1419-2984-DFD9-0BEDEF9D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0F80A-B6A6-4421-32B3-FE9BC363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EFBB45-38B6-CCE3-F98E-3690EA54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3BFAB4-AB0E-162C-CA26-2AA38767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3AE870-4898-82CE-4733-AE249284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F3CC0E-0875-BCEA-9FAE-A9891AA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1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868DC-2B61-0CE1-E355-1DD81A68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76F3CA-335E-1B7F-6D11-953EA25FF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513CA2-311E-85BE-0E03-6C2636AE6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D5298A-EFC6-5D0C-7DF0-F6ABFA92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BAE2C1-65AF-1C0B-5A9B-B9675515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72E0E1-CF96-122E-181A-1CE2BF06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5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B6EF2F-03BD-180B-EFD5-F176547C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E26B30-3A97-B23D-E5DE-C2C39FAC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14C66-DE72-CE19-A32B-A2A15457E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D645E-E414-4A28-A323-42DA653ADE2F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6D6EB-AC56-7211-F609-7AF8607E4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A6610E-FFFC-42D7-11F0-E46E2DAA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E581A1-1A69-46EA-9B8D-16F11DE38F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5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21A2E7-6E97-B0B9-8BF9-773FF113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913F2C-C801-8649-61E2-903FCC0A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21A29-C061-BA8F-A076-9711FCE34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C21BF7-FCE3-4851-9584-30BFC8138158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C471A-3340-FA5F-5F34-27A2FE16D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47A92-6ACE-11CA-46F4-CAD26A6C5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15EA1E-FBC6-46A9-A497-FDD8AFA9C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8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B43A4D-BBE7-9E1F-F39B-86BA3205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3054A-40D0-5770-0510-2286E220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4FFD7-A78E-F855-DE91-5717DD28D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A2649-025F-4ECA-95BE-5AA74D5375D7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DBEFB-B154-09E2-9063-A75756A8B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2D8F8-0796-B0B8-43A2-0E31BFAB7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E19A5-40A6-473F-A20B-E21DED5B2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23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21D58-E45B-0934-0F42-A8BADC06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D28165-801A-E523-1A85-A0E8E08C5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" y="969051"/>
            <a:ext cx="11004234" cy="4919898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391CE0E8-F1B6-1596-4B65-6207CEA2A784}"/>
              </a:ext>
            </a:extLst>
          </p:cNvPr>
          <p:cNvSpPr txBox="1"/>
          <p:nvPr/>
        </p:nvSpPr>
        <p:spPr>
          <a:xfrm>
            <a:off x="-3" y="-1"/>
            <a:ext cx="2376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Fermat’s spiral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2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D241-28F4-7635-C70D-D6315D850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F02733-768F-2427-F277-6BBB6EF1E07F}"/>
              </a:ext>
            </a:extLst>
          </p:cNvPr>
          <p:cNvSpPr txBox="1"/>
          <p:nvPr/>
        </p:nvSpPr>
        <p:spPr>
          <a:xfrm>
            <a:off x="856785" y="802312"/>
            <a:ext cx="10478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Target: Allow user to initialize the starting point of the spiral and pick the track.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098E3E-A522-8CFE-ED9F-1DE8A505BA96}"/>
              </a:ext>
            </a:extLst>
          </p:cNvPr>
          <p:cNvSpPr txBox="1"/>
          <p:nvPr/>
        </p:nvSpPr>
        <p:spPr>
          <a:xfrm>
            <a:off x="1169391" y="1998954"/>
            <a:ext cx="9853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Function used:</a:t>
            </a:r>
          </a:p>
          <a:p>
            <a:r>
              <a:rPr lang="en-US" altLang="zh-CN" sz="2400" dirty="0" err="1">
                <a:ea typeface="Calibri" panose="020F0502020204030204" pitchFamily="34" charset="0"/>
                <a:cs typeface="Calibri" panose="020F0502020204030204" pitchFamily="34" charset="0"/>
              </a:rPr>
              <a:t>ginput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() – read and storage the location selected on the image.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C40B52-B46A-3B1D-6773-FA383E2B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91" y="3429000"/>
            <a:ext cx="3098390" cy="255953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378B1B0-3A2C-7675-29AC-F3B4516D7393}"/>
              </a:ext>
            </a:extLst>
          </p:cNvPr>
          <p:cNvCxnSpPr/>
          <p:nvPr/>
        </p:nvCxnSpPr>
        <p:spPr>
          <a:xfrm>
            <a:off x="2957303" y="5214311"/>
            <a:ext cx="21142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06FE930-7436-24FF-930B-E0FDBA65ECBD}"/>
              </a:ext>
            </a:extLst>
          </p:cNvPr>
          <p:cNvSpPr txBox="1"/>
          <p:nvPr/>
        </p:nvSpPr>
        <p:spPr>
          <a:xfrm>
            <a:off x="5071575" y="5029645"/>
            <a:ext cx="247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Selected Starting point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3E6712C-566E-2F6E-9296-BF59E8E87A8E}"/>
              </a:ext>
            </a:extLst>
          </p:cNvPr>
          <p:cNvCxnSpPr/>
          <p:nvPr/>
        </p:nvCxnSpPr>
        <p:spPr>
          <a:xfrm>
            <a:off x="3220472" y="4523679"/>
            <a:ext cx="211427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604F8647-6547-2D84-3223-7DADC3174D79}"/>
              </a:ext>
            </a:extLst>
          </p:cNvPr>
          <p:cNvSpPr/>
          <p:nvPr/>
        </p:nvSpPr>
        <p:spPr>
          <a:xfrm>
            <a:off x="3077737" y="4148254"/>
            <a:ext cx="142735" cy="753822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F75835-9DA3-FEE3-8A54-C538A646F7BB}"/>
              </a:ext>
            </a:extLst>
          </p:cNvPr>
          <p:cNvSpPr txBox="1"/>
          <p:nvPr/>
        </p:nvSpPr>
        <p:spPr>
          <a:xfrm>
            <a:off x="5334744" y="4319665"/>
            <a:ext cx="247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Selected Track point</a:t>
            </a:r>
            <a:endParaRPr lang="zh-CN" altLang="en-US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B802DC0-F123-E506-E6FA-9723CFF740FE}"/>
              </a:ext>
            </a:extLst>
          </p:cNvPr>
          <p:cNvSpPr txBox="1"/>
          <p:nvPr/>
        </p:nvSpPr>
        <p:spPr>
          <a:xfrm>
            <a:off x="-4" y="-1"/>
            <a:ext cx="2736000" cy="4616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Point Selection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68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ACB9-7094-D9CF-B871-79771E8A1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C17F4F-5E16-6803-1A07-AF3B709B0920}"/>
              </a:ext>
            </a:extLst>
          </p:cNvPr>
          <p:cNvSpPr txBox="1"/>
          <p:nvPr/>
        </p:nvSpPr>
        <p:spPr>
          <a:xfrm>
            <a:off x="-1" y="0"/>
            <a:ext cx="2304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Spiral fitting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CF8A54-1462-7366-7A3A-D167AD4AFC5A}"/>
              </a:ext>
            </a:extLst>
          </p:cNvPr>
          <p:cNvSpPr txBox="1"/>
          <p:nvPr/>
        </p:nvSpPr>
        <p:spPr>
          <a:xfrm>
            <a:off x="1169391" y="798625"/>
            <a:ext cx="98532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Target: Fit the selected points to several given spiral formulas to find out the best fitting spiral shape.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Issue: MATLAB process the coordinates in the </a:t>
            </a:r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Cartesian coordinate</a:t>
            </a:r>
            <a:r>
              <a:rPr lang="en-SG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 system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, while spiral formulas are generally in the </a:t>
            </a:r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Polar coordinate system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. The fitting requires a conversion between the two coordination systems.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B023B5-DF61-FB05-CB28-38DDBFE9AA4F}"/>
              </a:ext>
            </a:extLst>
          </p:cNvPr>
          <p:cNvSpPr txBox="1"/>
          <p:nvPr/>
        </p:nvSpPr>
        <p:spPr>
          <a:xfrm>
            <a:off x="1169391" y="3815664"/>
            <a:ext cx="9853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Function used:</a:t>
            </a:r>
          </a:p>
          <a:p>
            <a:r>
              <a:rPr lang="pt-BR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[theta, r] = cart2pol(dx, dy);</a:t>
            </a:r>
          </a:p>
          <a:p>
            <a:endParaRPr lang="pt-BR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dx = r*cosθ</a:t>
            </a:r>
          </a:p>
          <a:p>
            <a:r>
              <a:rPr lang="pt-BR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dy = r*sinθ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B9EBAC4-1F64-A2A2-9B33-BBBE7764BF38}"/>
              </a:ext>
            </a:extLst>
          </p:cNvPr>
          <p:cNvGrpSpPr/>
          <p:nvPr/>
        </p:nvGrpSpPr>
        <p:grpSpPr>
          <a:xfrm>
            <a:off x="6575510" y="3942599"/>
            <a:ext cx="4447099" cy="2555382"/>
            <a:chOff x="2833719" y="4272675"/>
            <a:chExt cx="4447099" cy="2555382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641C7067-4DCD-29E9-0E1F-2BE2EBD29120}"/>
                </a:ext>
              </a:extLst>
            </p:cNvPr>
            <p:cNvSpPr/>
            <p:nvPr/>
          </p:nvSpPr>
          <p:spPr>
            <a:xfrm>
              <a:off x="3363208" y="4902076"/>
              <a:ext cx="3233854" cy="1079438"/>
            </a:xfrm>
            <a:prstGeom prst="triangle">
              <a:avLst>
                <a:gd name="adj" fmla="val 100000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B8D85C3-D20A-7423-1A3F-BABF0B695FEC}"/>
                </a:ext>
              </a:extLst>
            </p:cNvPr>
            <p:cNvSpPr txBox="1"/>
            <p:nvPr/>
          </p:nvSpPr>
          <p:spPr>
            <a:xfrm>
              <a:off x="6920818" y="5623067"/>
              <a:ext cx="3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SG" altLang="zh-CN" sz="2400" dirty="0"/>
                <a:t>x</a:t>
              </a:r>
              <a:endParaRPr lang="zh-CN" altLang="en-US" sz="24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4F3DE0-E636-C41D-3E15-CFBAD8E78AE6}"/>
                </a:ext>
              </a:extLst>
            </p:cNvPr>
            <p:cNvSpPr txBox="1"/>
            <p:nvPr/>
          </p:nvSpPr>
          <p:spPr>
            <a:xfrm>
              <a:off x="2931845" y="4272675"/>
              <a:ext cx="3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SG" altLang="zh-CN" sz="2400" dirty="0"/>
                <a:t>y</a:t>
              </a:r>
              <a:endParaRPr lang="zh-CN" altLang="en-US" sz="24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5C8787D-E13D-0A10-AA14-9D1366FDF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526" y="4277607"/>
              <a:ext cx="0" cy="1712827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C4E1783-A67C-6126-8ED6-17F82CD90EA6}"/>
                </a:ext>
              </a:extLst>
            </p:cNvPr>
            <p:cNvCxnSpPr>
              <a:cxnSpLocks/>
            </p:cNvCxnSpPr>
            <p:nvPr/>
          </p:nvCxnSpPr>
          <p:spPr>
            <a:xfrm>
              <a:off x="3310056" y="6008278"/>
              <a:ext cx="3733054" cy="0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9E01A07A-D551-7BAA-63CB-0D7764DEEC9B}"/>
                </a:ext>
              </a:extLst>
            </p:cNvPr>
            <p:cNvSpPr/>
            <p:nvPr/>
          </p:nvSpPr>
          <p:spPr>
            <a:xfrm>
              <a:off x="2833719" y="5099212"/>
              <a:ext cx="1645921" cy="1728845"/>
            </a:xfrm>
            <a:prstGeom prst="arc">
              <a:avLst>
                <a:gd name="adj1" fmla="val 20215335"/>
                <a:gd name="adj2" fmla="val 96813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F102CCC-199F-5C4D-5818-3165A65DFCBD}"/>
                </a:ext>
              </a:extLst>
            </p:cNvPr>
            <p:cNvSpPr txBox="1"/>
            <p:nvPr/>
          </p:nvSpPr>
          <p:spPr>
            <a:xfrm>
              <a:off x="4461518" y="5546613"/>
              <a:ext cx="3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2400" dirty="0"/>
                <a:t>θ</a:t>
              </a:r>
              <a:endParaRPr lang="zh-CN" altLang="en-US" sz="2400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56177932-63E5-6BF0-8FCD-9A1FED7C317B}"/>
              </a:ext>
            </a:extLst>
          </p:cNvPr>
          <p:cNvSpPr txBox="1"/>
          <p:nvPr/>
        </p:nvSpPr>
        <p:spPr>
          <a:xfrm>
            <a:off x="8571672" y="4573111"/>
            <a:ext cx="36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zh-CN" sz="2400" dirty="0"/>
              <a:t>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648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3A7E5-40B3-C4A9-8770-B4457691C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17A39D6-2EAB-6C43-ACDA-B21140845DE6}"/>
              </a:ext>
            </a:extLst>
          </p:cNvPr>
          <p:cNvSpPr txBox="1"/>
          <p:nvPr/>
        </p:nvSpPr>
        <p:spPr>
          <a:xfrm>
            <a:off x="873510" y="639638"/>
            <a:ext cx="67539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To assign the fitting functions.</a:t>
            </a: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Take the fitting of </a:t>
            </a:r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Fermat’s spiral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 as an example.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2A10EE-E794-130F-7452-B7876A147A4E}"/>
              </a:ext>
            </a:extLst>
          </p:cNvPr>
          <p:cNvSpPr txBox="1"/>
          <p:nvPr/>
        </p:nvSpPr>
        <p:spPr>
          <a:xfrm>
            <a:off x="8571672" y="4573111"/>
            <a:ext cx="36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altLang="zh-CN" sz="2400" dirty="0"/>
              <a:t>r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D023D7-A911-E168-CE4C-681670AD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0" y="1949233"/>
            <a:ext cx="10444980" cy="308554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85A83B2-57F1-DCCA-AE98-162B0E98B4D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561378" y="1424555"/>
            <a:ext cx="1621219" cy="5013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E78225-86A0-F352-26B6-A3441430F73B}"/>
              </a:ext>
            </a:extLst>
          </p:cNvPr>
          <p:cNvSpPr/>
          <p:nvPr/>
        </p:nvSpPr>
        <p:spPr>
          <a:xfrm>
            <a:off x="873510" y="1913549"/>
            <a:ext cx="5692328" cy="2587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2870C0-F317-10C8-0AA6-34D355045F34}"/>
              </a:ext>
            </a:extLst>
          </p:cNvPr>
          <p:cNvSpPr txBox="1"/>
          <p:nvPr/>
        </p:nvSpPr>
        <p:spPr>
          <a:xfrm>
            <a:off x="8182597" y="1239889"/>
            <a:ext cx="3059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dirty="0"/>
              <a:t>Decide whether input is valid</a:t>
            </a:r>
            <a:endParaRPr lang="el-GR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23279A-0855-D0A4-34AE-0C7A4484E42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142942" y="2091002"/>
            <a:ext cx="3095579" cy="4314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B42A3A-30B4-3379-54E1-EE1530ABDF07}"/>
              </a:ext>
            </a:extLst>
          </p:cNvPr>
          <p:cNvSpPr/>
          <p:nvPr/>
        </p:nvSpPr>
        <p:spPr>
          <a:xfrm>
            <a:off x="1282617" y="2393056"/>
            <a:ext cx="3860325" cy="25870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8C7858-23C3-CFCF-EA42-19A473D830C3}"/>
              </a:ext>
            </a:extLst>
          </p:cNvPr>
          <p:cNvSpPr txBox="1"/>
          <p:nvPr/>
        </p:nvSpPr>
        <p:spPr>
          <a:xfrm>
            <a:off x="8238521" y="1906336"/>
            <a:ext cx="2693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dirty="0"/>
              <a:t>Define the fitting function</a:t>
            </a:r>
            <a:endParaRPr lang="el-GR" altLang="zh-CN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7E005FB-C57D-5AD9-9E26-D300830CCA36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7547145" y="2780230"/>
            <a:ext cx="1270904" cy="2072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61B9B14-79CE-4EF9-1D8A-67959757CC77}"/>
              </a:ext>
            </a:extLst>
          </p:cNvPr>
          <p:cNvSpPr/>
          <p:nvPr/>
        </p:nvSpPr>
        <p:spPr>
          <a:xfrm>
            <a:off x="1314583" y="2648610"/>
            <a:ext cx="6232562" cy="67770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C4B63B0-A9A4-D4E7-9D8B-299E1E6492E1}"/>
              </a:ext>
            </a:extLst>
          </p:cNvPr>
          <p:cNvSpPr txBox="1"/>
          <p:nvPr/>
        </p:nvSpPr>
        <p:spPr>
          <a:xfrm>
            <a:off x="8818049" y="2318565"/>
            <a:ext cx="2693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dirty="0"/>
              <a:t>Calculate initial a values and take median number as a reference</a:t>
            </a:r>
            <a:endParaRPr lang="el-GR" altLang="zh-CN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5BC3E91-1CFB-EC63-EEED-37DF42175673}"/>
              </a:ext>
            </a:extLst>
          </p:cNvPr>
          <p:cNvCxnSpPr>
            <a:cxnSpLocks/>
          </p:cNvCxnSpPr>
          <p:nvPr/>
        </p:nvCxnSpPr>
        <p:spPr>
          <a:xfrm>
            <a:off x="9963243" y="3628884"/>
            <a:ext cx="1" cy="39222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3D00A00-9303-361E-32EF-D0BB3874F0D6}"/>
              </a:ext>
            </a:extLst>
          </p:cNvPr>
          <p:cNvSpPr/>
          <p:nvPr/>
        </p:nvSpPr>
        <p:spPr>
          <a:xfrm>
            <a:off x="1314582" y="3326313"/>
            <a:ext cx="10035873" cy="30399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823C82-E898-C5FB-E2EC-D8AA6A14928E}"/>
              </a:ext>
            </a:extLst>
          </p:cNvPr>
          <p:cNvSpPr txBox="1"/>
          <p:nvPr/>
        </p:nvSpPr>
        <p:spPr>
          <a:xfrm>
            <a:off x="8401588" y="4007455"/>
            <a:ext cx="3123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dirty="0"/>
              <a:t>Nonlinear least squares fitting</a:t>
            </a:r>
            <a:endParaRPr lang="el-GR" altLang="zh-CN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4BD9AC-D664-C7A2-A614-21B22872DE83}"/>
              </a:ext>
            </a:extLst>
          </p:cNvPr>
          <p:cNvSpPr txBox="1"/>
          <p:nvPr/>
        </p:nvSpPr>
        <p:spPr>
          <a:xfrm>
            <a:off x="7933761" y="5288474"/>
            <a:ext cx="3577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Construct the final fitting function</a:t>
            </a:r>
          </a:p>
          <a:p>
            <a:r>
              <a:rPr lang="en-US" altLang="zh-CN" dirty="0"/>
              <a:t>&amp; C</a:t>
            </a:r>
            <a:r>
              <a:rPr lang="en-SG" altLang="zh-CN" dirty="0" err="1"/>
              <a:t>alculate</a:t>
            </a:r>
            <a:r>
              <a:rPr lang="en-SG" altLang="zh-CN" dirty="0"/>
              <a:t> fitting error.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FAE9C76-63FA-77D4-75A9-013351C094DD}"/>
              </a:ext>
            </a:extLst>
          </p:cNvPr>
          <p:cNvCxnSpPr>
            <a:cxnSpLocks/>
          </p:cNvCxnSpPr>
          <p:nvPr/>
        </p:nvCxnSpPr>
        <p:spPr>
          <a:xfrm>
            <a:off x="7440097" y="4993809"/>
            <a:ext cx="466904" cy="4021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17F61EA-6036-9243-E2D0-17DFA742F83D}"/>
              </a:ext>
            </a:extLst>
          </p:cNvPr>
          <p:cNvSpPr/>
          <p:nvPr/>
        </p:nvSpPr>
        <p:spPr>
          <a:xfrm>
            <a:off x="873510" y="4296961"/>
            <a:ext cx="6593347" cy="73781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59D77A-6E57-2287-6444-9010709A6BB9}"/>
              </a:ext>
            </a:extLst>
          </p:cNvPr>
          <p:cNvSpPr txBox="1"/>
          <p:nvPr/>
        </p:nvSpPr>
        <p:spPr>
          <a:xfrm>
            <a:off x="-1" y="0"/>
            <a:ext cx="2304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Spiral fitting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0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D6690-C164-06C0-0ACC-737AC2CA8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3CA0E4-7534-D3AE-005A-DB3CF69C7C3A}"/>
              </a:ext>
            </a:extLst>
          </p:cNvPr>
          <p:cNvSpPr txBox="1"/>
          <p:nvPr/>
        </p:nvSpPr>
        <p:spPr>
          <a:xfrm>
            <a:off x="-1" y="0"/>
            <a:ext cx="5976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 results and Mean Square Error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1B77BAC-51C3-772D-C46D-1B2ABC8D9B43}"/>
              </a:ext>
            </a:extLst>
          </p:cNvPr>
          <p:cNvSpPr txBox="1"/>
          <p:nvPr/>
        </p:nvSpPr>
        <p:spPr>
          <a:xfrm>
            <a:off x="1169391" y="798625"/>
            <a:ext cx="9853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Target: After fitting, demonstrate the fitting results and allow user to choose the best fitting curve.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Function used:</a:t>
            </a:r>
          </a:p>
          <a:p>
            <a:r>
              <a:rPr lang="en-US" altLang="zh-CN" sz="2400" dirty="0" err="1">
                <a:ea typeface="Calibri" panose="020F0502020204030204" pitchFamily="34" charset="0"/>
                <a:cs typeface="Calibri" panose="020F0502020204030204" pitchFamily="34" charset="0"/>
              </a:rPr>
              <a:t>fprintf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() – list the fitting results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5FA9049-B3C8-315C-0B16-7BD0B7E513FA}"/>
              </a:ext>
            </a:extLst>
          </p:cNvPr>
          <p:cNvGrpSpPr/>
          <p:nvPr/>
        </p:nvGrpSpPr>
        <p:grpSpPr>
          <a:xfrm>
            <a:off x="2774689" y="3317936"/>
            <a:ext cx="5763429" cy="2272381"/>
            <a:chOff x="1258123" y="3474053"/>
            <a:chExt cx="5763429" cy="2272381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0273C758-4A03-8508-09CA-F9C51C8D0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123" y="4336537"/>
              <a:ext cx="5763429" cy="1409897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A56F1D3-42A6-D76D-E24A-F4453476823F}"/>
                </a:ext>
              </a:extLst>
            </p:cNvPr>
            <p:cNvSpPr txBox="1"/>
            <p:nvPr/>
          </p:nvSpPr>
          <p:spPr>
            <a:xfrm>
              <a:off x="1258123" y="3474053"/>
              <a:ext cx="576342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ea typeface="Calibri" panose="020F0502020204030204" pitchFamily="34" charset="0"/>
                  <a:cs typeface="Calibri" panose="020F0502020204030204" pitchFamily="34" charset="0"/>
                </a:rPr>
                <a:t>For example:</a:t>
              </a:r>
            </a:p>
            <a:p>
              <a:r>
                <a:rPr lang="en-US" altLang="zh-CN" sz="2400" dirty="0">
                  <a:ea typeface="Calibri" panose="020F0502020204030204" pitchFamily="34" charset="0"/>
                  <a:cs typeface="Calibri" panose="020F0502020204030204" pitchFamily="34" charset="0"/>
                </a:rPr>
                <a:t>Smaller MSE value gives better fitting.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3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EFB0-BFB5-F80A-77B9-DFA326E1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B4AB46-DC6E-47A3-CA7F-0CDB5520AE2F}"/>
              </a:ext>
            </a:extLst>
          </p:cNvPr>
          <p:cNvSpPr txBox="1"/>
          <p:nvPr/>
        </p:nvSpPr>
        <p:spPr>
          <a:xfrm>
            <a:off x="-2" y="0"/>
            <a:ext cx="4320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Select best fit spiral result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1057AD8-F898-7C63-E110-7DF42F4C8C85}"/>
              </a:ext>
            </a:extLst>
          </p:cNvPr>
          <p:cNvSpPr txBox="1"/>
          <p:nvPr/>
        </p:nvSpPr>
        <p:spPr>
          <a:xfrm>
            <a:off x="1169391" y="798625"/>
            <a:ext cx="9853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Target: Select and save the best fit curve.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No external description needed.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85960B3-1FD7-2238-FBC1-52EBC334C50A}"/>
              </a:ext>
            </a:extLst>
          </p:cNvPr>
          <p:cNvGrpSpPr/>
          <p:nvPr/>
        </p:nvGrpSpPr>
        <p:grpSpPr>
          <a:xfrm>
            <a:off x="2774689" y="3317936"/>
            <a:ext cx="5763429" cy="2272381"/>
            <a:chOff x="1258123" y="3474053"/>
            <a:chExt cx="5763429" cy="2272381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508CB43-CB15-9D3A-EC19-6AD539351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123" y="4336537"/>
              <a:ext cx="5763429" cy="1409897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541021E-60BD-E098-063A-BE847C635BE2}"/>
                </a:ext>
              </a:extLst>
            </p:cNvPr>
            <p:cNvSpPr txBox="1"/>
            <p:nvPr/>
          </p:nvSpPr>
          <p:spPr>
            <a:xfrm>
              <a:off x="1258123" y="3474053"/>
              <a:ext cx="576342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ea typeface="Calibri" panose="020F0502020204030204" pitchFamily="34" charset="0"/>
                  <a:cs typeface="Calibri" panose="020F0502020204030204" pitchFamily="34" charset="0"/>
                </a:rPr>
                <a:t>For example:</a:t>
              </a:r>
            </a:p>
            <a:p>
              <a:r>
                <a:rPr lang="en-US" altLang="zh-CN" sz="2400" dirty="0">
                  <a:ea typeface="Calibri" panose="020F0502020204030204" pitchFamily="34" charset="0"/>
                  <a:cs typeface="Calibri" panose="020F0502020204030204" pitchFamily="34" charset="0"/>
                </a:rPr>
                <a:t>Smaller MSE value gives better fitting.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84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12620-2CDE-4951-3022-A494C1818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0C0565-ECDA-1393-C510-9439D211E98C}"/>
              </a:ext>
            </a:extLst>
          </p:cNvPr>
          <p:cNvSpPr txBox="1"/>
          <p:nvPr/>
        </p:nvSpPr>
        <p:spPr>
          <a:xfrm>
            <a:off x="-1" y="0"/>
            <a:ext cx="2556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Scaling factor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AD9527F-73E0-12F9-4365-B1834F85ABF3}"/>
              </a:ext>
            </a:extLst>
          </p:cNvPr>
          <p:cNvSpPr txBox="1"/>
          <p:nvPr/>
        </p:nvSpPr>
        <p:spPr>
          <a:xfrm>
            <a:off x="1169391" y="798625"/>
            <a:ext cx="9853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As the fitted spiral shape is not only affected by the shape, but also by the size of the shape.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5B6AAC-775E-AB3B-2F9A-CE2993D0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87" y="1842429"/>
            <a:ext cx="7033139" cy="38422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881170-65F3-E722-679F-94D279B60839}"/>
              </a:ext>
            </a:extLst>
          </p:cNvPr>
          <p:cNvSpPr txBox="1"/>
          <p:nvPr/>
        </p:nvSpPr>
        <p:spPr>
          <a:xfrm>
            <a:off x="615547" y="2794065"/>
            <a:ext cx="32323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2400" dirty="0" err="1">
                <a:ea typeface="Calibri" panose="020F0502020204030204" pitchFamily="34" charset="0"/>
                <a:cs typeface="Calibri" panose="020F0502020204030204" pitchFamily="34" charset="0"/>
              </a:rPr>
              <a:t>ake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 Fermat’s spiral as an example.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Larger </a:t>
            </a:r>
            <a:r>
              <a:rPr lang="en-US" altLang="zh-CN" sz="2400" b="1" i="1" dirty="0"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 gives a large spiral shape.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27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2C5A-1875-359B-CADD-8AA978FAC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>
            <a:extLst>
              <a:ext uri="{FF2B5EF4-FFF2-40B4-BE49-F238E27FC236}">
                <a16:creationId xmlns:a16="http://schemas.microsoft.com/office/drawing/2014/main" id="{56904C38-D167-E95A-C185-A2227B48CBE8}"/>
              </a:ext>
            </a:extLst>
          </p:cNvPr>
          <p:cNvSpPr txBox="1"/>
          <p:nvPr/>
        </p:nvSpPr>
        <p:spPr>
          <a:xfrm>
            <a:off x="1169391" y="700494"/>
            <a:ext cx="9853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As the fitted spiral shape is not only affected by the shape, but also by the size of the shape.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Calculate the size ratio between the particle sizes and reference particle size (our HCPs)</a:t>
            </a:r>
          </a:p>
        </p:txBody>
      </p:sp>
      <p:pic>
        <p:nvPicPr>
          <p:cNvPr id="8" name="图片 7" descr="背景图案&#10;&#10;AI 生成的内容可能不正确。">
            <a:extLst>
              <a:ext uri="{FF2B5EF4-FFF2-40B4-BE49-F238E27FC236}">
                <a16:creationId xmlns:a16="http://schemas.microsoft.com/office/drawing/2014/main" id="{A1251C10-038C-52F5-4794-614E76209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05" y="2639486"/>
            <a:ext cx="3228939" cy="32433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13FE82-7888-3FFF-C031-8013EF350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348" y="2639486"/>
            <a:ext cx="3517697" cy="32433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6C0DB4-48A4-E1B7-DC1F-2BC1D5968FBE}"/>
              </a:ext>
            </a:extLst>
          </p:cNvPr>
          <p:cNvSpPr txBox="1"/>
          <p:nvPr/>
        </p:nvSpPr>
        <p:spPr>
          <a:xfrm>
            <a:off x="1124042" y="5882839"/>
            <a:ext cx="322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dirty="0"/>
              <a:t>2um – 123 pixels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1CAA70-6F31-CEAF-DD1B-94C1A410E775}"/>
              </a:ext>
            </a:extLst>
          </p:cNvPr>
          <p:cNvSpPr txBox="1"/>
          <p:nvPr/>
        </p:nvSpPr>
        <p:spPr>
          <a:xfrm>
            <a:off x="7419347" y="5882839"/>
            <a:ext cx="322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dirty="0"/>
              <a:t>10um – 188 pixels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C1985D-5031-A516-F35A-912B8548C40F}"/>
                  </a:ext>
                </a:extLst>
              </p:cNvPr>
              <p:cNvSpPr txBox="1"/>
              <p:nvPr/>
            </p:nvSpPr>
            <p:spPr>
              <a:xfrm>
                <a:off x="4352981" y="4830708"/>
                <a:ext cx="3015746" cy="6431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SG" altLang="zh-CN" sz="2400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SG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SG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SG" altLang="zh-CN" sz="2400" b="0" i="1" smtClean="0">
                                  <a:latin typeface="Cambria Math" panose="02040503050406030204" pitchFamily="18" charset="0"/>
                                </a:rPr>
                                <m:t>𝑖𝑡𝑡𝑒𝑑</m:t>
                              </m:r>
                            </m:sub>
                          </m:sSub>
                        </m:num>
                        <m:den>
                          <m:r>
                            <a:rPr lang="en-SG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0C1985D-5031-A516-F35A-912B8548C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981" y="4830708"/>
                <a:ext cx="3015746" cy="643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CAB94A-D812-73BE-8AF8-90AE0AC21FD0}"/>
                  </a:ext>
                </a:extLst>
              </p:cNvPr>
              <p:cNvSpPr txBox="1"/>
              <p:nvPr/>
            </p:nvSpPr>
            <p:spPr>
              <a:xfrm>
                <a:off x="4352980" y="2693649"/>
                <a:ext cx="3015746" cy="1509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altLang="zh-CN" dirty="0"/>
                  <a:t>Scale factor: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</m:num>
                        <m:den>
                          <m: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  <m:t>𝑅𝑒𝑓𝑒𝑟𝑒𝑛𝑐𝑒</m:t>
                          </m:r>
                        </m:den>
                      </m:f>
                      <m:r>
                        <a:rPr lang="zh-CN" altLang="en-SG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SG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G" altLang="zh-CN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SG" altLang="zh-CN" i="1"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SG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  <m:t>123/2</m:t>
                          </m:r>
                        </m:num>
                        <m:den>
                          <m: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  <m:t>188/10</m:t>
                          </m:r>
                        </m:den>
                      </m:f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=3.2713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CAB94A-D812-73BE-8AF8-90AE0AC21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980" y="2693649"/>
                <a:ext cx="3015746" cy="1509131"/>
              </a:xfrm>
              <a:prstGeom prst="rect">
                <a:avLst/>
              </a:prstGeom>
              <a:blipFill>
                <a:blip r:embed="rId6"/>
                <a:stretch>
                  <a:fillRect l="-1616" t="-2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EF76485-354F-A31D-F4B5-7315755BEE11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5860853" y="4202780"/>
            <a:ext cx="1" cy="6279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背景图案&#10;&#10;AI 生成的内容可能不正确。">
            <a:extLst>
              <a:ext uri="{FF2B5EF4-FFF2-40B4-BE49-F238E27FC236}">
                <a16:creationId xmlns:a16="http://schemas.microsoft.com/office/drawing/2014/main" id="{239EAB7C-F296-5200-B5A5-D40FDE492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581" y="3588478"/>
            <a:ext cx="985600" cy="9900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22B90041-7BFB-C696-FA53-02C339934063}"/>
              </a:ext>
            </a:extLst>
          </p:cNvPr>
          <p:cNvGrpSpPr/>
          <p:nvPr/>
        </p:nvGrpSpPr>
        <p:grpSpPr>
          <a:xfrm>
            <a:off x="2677264" y="6252171"/>
            <a:ext cx="6367178" cy="397673"/>
            <a:chOff x="1169391" y="6265241"/>
            <a:chExt cx="6367178" cy="39767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662BDD3-4C64-E2EE-A4C8-2B289F0EE52F}"/>
                </a:ext>
              </a:extLst>
            </p:cNvPr>
            <p:cNvSpPr txBox="1"/>
            <p:nvPr/>
          </p:nvSpPr>
          <p:spPr>
            <a:xfrm>
              <a:off x="1169391" y="6293582"/>
              <a:ext cx="31835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𝑎</a:t>
              </a:r>
              <a:r>
                <a:rPr lang="en-US" altLang="zh-CN" dirty="0"/>
                <a:t>_</a:t>
              </a:r>
              <a:r>
                <a:rPr lang="zh-CN" altLang="en-US" dirty="0"/>
                <a:t>𝑓𝑖𝑡𝑡𝑒𝑑 </a:t>
              </a:r>
              <a:r>
                <a:rPr lang="en-SG" altLang="zh-CN" dirty="0"/>
                <a:t>= 85.3368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0905D3A-EAE7-9411-B623-D5C4AD97BB82}"/>
                </a:ext>
              </a:extLst>
            </p:cNvPr>
            <p:cNvSpPr txBox="1"/>
            <p:nvPr/>
          </p:nvSpPr>
          <p:spPr>
            <a:xfrm>
              <a:off x="4352980" y="6265241"/>
              <a:ext cx="31835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𝑎</a:t>
              </a:r>
              <a:r>
                <a:rPr lang="en-US" altLang="zh-CN" dirty="0"/>
                <a:t>_</a:t>
              </a:r>
              <a:r>
                <a:rPr lang="zh-CN" altLang="en-US" dirty="0"/>
                <a:t>𝑓𝑖𝑛𝑎𝑙</a:t>
              </a:r>
              <a:r>
                <a:rPr lang="en-SG" altLang="zh-CN" dirty="0"/>
                <a:t>= 26.0865</a:t>
              </a:r>
              <a:endParaRPr lang="zh-CN" altLang="en-US" dirty="0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68B0D99-9489-B3B6-59DB-83708444522E}"/>
                </a:ext>
              </a:extLst>
            </p:cNvPr>
            <p:cNvCxnSpPr>
              <a:cxnSpLocks/>
            </p:cNvCxnSpPr>
            <p:nvPr/>
          </p:nvCxnSpPr>
          <p:spPr>
            <a:xfrm>
              <a:off x="3916309" y="6478248"/>
              <a:ext cx="97238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2C436C4-0F28-5A74-20BE-4B8E290298AE}"/>
              </a:ext>
            </a:extLst>
          </p:cNvPr>
          <p:cNvSpPr txBox="1"/>
          <p:nvPr/>
        </p:nvSpPr>
        <p:spPr>
          <a:xfrm>
            <a:off x="10694354" y="2939235"/>
            <a:ext cx="132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dirty="0"/>
              <a:t>In the same scale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EBFE66-8468-CCB7-70DA-C2FF5F9E35DB}"/>
              </a:ext>
            </a:extLst>
          </p:cNvPr>
          <p:cNvSpPr txBox="1"/>
          <p:nvPr/>
        </p:nvSpPr>
        <p:spPr>
          <a:xfrm>
            <a:off x="-1" y="0"/>
            <a:ext cx="2556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Scaling factor</a:t>
            </a:r>
          </a:p>
        </p:txBody>
      </p:sp>
    </p:spTree>
    <p:extLst>
      <p:ext uri="{BB962C8B-B14F-4D97-AF65-F5344CB8AC3E}">
        <p14:creationId xmlns:p14="http://schemas.microsoft.com/office/powerpoint/2010/main" val="316442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63DE4D9-628D-B15E-2108-794306DB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" y="461665"/>
            <a:ext cx="12156478" cy="534665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BCB476F-32BC-8A15-1A7D-C31CE789A10F}"/>
              </a:ext>
            </a:extLst>
          </p:cNvPr>
          <p:cNvSpPr txBox="1"/>
          <p:nvPr/>
        </p:nvSpPr>
        <p:spPr>
          <a:xfrm>
            <a:off x="-2" y="0"/>
            <a:ext cx="2916000" cy="461665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itting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particles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91B50D-1D82-26D5-8D93-6EF876A6F42D}"/>
              </a:ext>
            </a:extLst>
          </p:cNvPr>
          <p:cNvSpPr txBox="1"/>
          <p:nvPr/>
        </p:nvSpPr>
        <p:spPr>
          <a:xfrm>
            <a:off x="3618199" y="5934670"/>
            <a:ext cx="495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2400" b="1" dirty="0">
                <a:solidFill>
                  <a:srgbClr val="FF0000"/>
                </a:solidFill>
              </a:rPr>
              <a:t>Problem: Scale is not standardized.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72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ED2FFEA6-122B-D090-DE20-03B9FD89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8" t="16458" r="33473" b="50000"/>
          <a:stretch/>
        </p:blipFill>
        <p:spPr>
          <a:xfrm>
            <a:off x="8206246" y="1304641"/>
            <a:ext cx="1615806" cy="24312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D63ABB-FD09-16CD-36BA-F7D583F2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2" t="13158" r="29315" b="47025"/>
          <a:stretch/>
        </p:blipFill>
        <p:spPr>
          <a:xfrm>
            <a:off x="1521762" y="1339340"/>
            <a:ext cx="2021896" cy="2253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6A856-1FB8-3E42-14E0-4C66F030A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14005" r="40440" b="44116"/>
          <a:stretch/>
        </p:blipFill>
        <p:spPr>
          <a:xfrm flipH="1">
            <a:off x="1252910" y="3853075"/>
            <a:ext cx="2559600" cy="26593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24">
                <a:extLst>
                  <a:ext uri="{FF2B5EF4-FFF2-40B4-BE49-F238E27FC236}">
                    <a16:creationId xmlns:a16="http://schemas.microsoft.com/office/drawing/2014/main" id="{9E35C723-96F5-D5CF-8971-93A38E6EABC6}"/>
                  </a:ext>
                </a:extLst>
              </p:cNvPr>
              <p:cNvSpPr txBox="1"/>
              <p:nvPr/>
            </p:nvSpPr>
            <p:spPr>
              <a:xfrm>
                <a:off x="1252910" y="461664"/>
                <a:ext cx="2559601" cy="877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altLang="zh-CN" sz="2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g-spiral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altLang="zh-CN" sz="2400" b="0" i="1" smtClean="0">
                          <a:latin typeface="Cambria Math" panose="02040503050406030204" pitchFamily="18" charset="0"/>
                        </a:rPr>
                        <m:t>=0.0852</m:t>
                      </m:r>
                      <m:rad>
                        <m:radPr>
                          <m:degHide m:val="on"/>
                          <m:ctrlPr>
                            <a:rPr lang="en-SG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SG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rad>
                    </m:oMath>
                  </m:oMathPara>
                </a14:m>
                <a:endParaRPr lang="en-SG" altLang="zh-CN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24">
                <a:extLst>
                  <a:ext uri="{FF2B5EF4-FFF2-40B4-BE49-F238E27FC236}">
                    <a16:creationId xmlns:a16="http://schemas.microsoft.com/office/drawing/2014/main" id="{9E35C723-96F5-D5CF-8971-93A38E6EA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10" y="461664"/>
                <a:ext cx="2559601" cy="877676"/>
              </a:xfrm>
              <a:prstGeom prst="rect">
                <a:avLst/>
              </a:prstGeom>
              <a:blipFill>
                <a:blip r:embed="rId5"/>
                <a:stretch>
                  <a:fillRect t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463EC7E1-C8B6-BD06-13F0-5589D657E924}"/>
                  </a:ext>
                </a:extLst>
              </p:cNvPr>
              <p:cNvSpPr txBox="1"/>
              <p:nvPr/>
            </p:nvSpPr>
            <p:spPr>
              <a:xfrm>
                <a:off x="5173894" y="1054138"/>
                <a:ext cx="2834386" cy="268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If in complete form: </a:t>
                </a:r>
              </a:p>
              <a:p>
                <a:endParaRPr lang="en-SG" altLang="zh-CN" sz="2400" dirty="0"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endParaRPr>
              </a:p>
              <a:p>
                <a:r>
                  <a:rPr lang="en-SG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r = a*n</a:t>
                </a:r>
              </a:p>
              <a:p>
                <a:r>
                  <a:rPr lang="en-SG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θ = </a:t>
                </a:r>
                <a:r>
                  <a:rPr lang="el-GR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α</a:t>
                </a:r>
                <a:r>
                  <a:rPr lang="en-SG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*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SG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SG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SG" altLang="zh-CN" sz="2400" b="0" dirty="0">
                  <a:latin typeface="Arial" panose="020B0604020202020204" pitchFamily="34" charset="0"/>
                </a:endParaRPr>
              </a:p>
              <a:p>
                <a:endParaRPr lang="en-SG" altLang="zh-CN" sz="2400" dirty="0"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endParaRPr>
              </a:p>
              <a:p>
                <a:r>
                  <a:rPr lang="en-SG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a = 1</a:t>
                </a:r>
              </a:p>
              <a:p>
                <a:r>
                  <a:rPr lang="el-GR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α</a:t>
                </a:r>
                <a:r>
                  <a:rPr lang="en-SG" altLang="zh-CN" sz="24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 = 137.508</a:t>
                </a:r>
              </a:p>
            </p:txBody>
          </p:sp>
        </mc:Choice>
        <mc:Fallback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463EC7E1-C8B6-BD06-13F0-5589D657E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894" y="1054138"/>
                <a:ext cx="2834386" cy="2681760"/>
              </a:xfrm>
              <a:prstGeom prst="rect">
                <a:avLst/>
              </a:prstGeom>
              <a:blipFill>
                <a:blip r:embed="rId6"/>
                <a:stretch>
                  <a:fillRect l="-3441" t="-1591" r="-4086" b="-4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6">
            <a:extLst>
              <a:ext uri="{FF2B5EF4-FFF2-40B4-BE49-F238E27FC236}">
                <a16:creationId xmlns:a16="http://schemas.microsoft.com/office/drawing/2014/main" id="{B03796A3-F38B-60FA-DCA2-85DA82CA9D1C}"/>
              </a:ext>
            </a:extLst>
          </p:cNvPr>
          <p:cNvSpPr txBox="1"/>
          <p:nvPr/>
        </p:nvSpPr>
        <p:spPr>
          <a:xfrm>
            <a:off x="-3" y="-1"/>
            <a:ext cx="2160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Issue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CD8B1E5-050A-08A4-8282-5C741369CDCE}"/>
              </a:ext>
            </a:extLst>
          </p:cNvPr>
          <p:cNvCxnSpPr/>
          <p:nvPr/>
        </p:nvCxnSpPr>
        <p:spPr>
          <a:xfrm>
            <a:off x="6717494" y="2645070"/>
            <a:ext cx="1427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24">
                <a:extLst>
                  <a:ext uri="{FF2B5EF4-FFF2-40B4-BE49-F238E27FC236}">
                    <a16:creationId xmlns:a16="http://schemas.microsoft.com/office/drawing/2014/main" id="{44FC5DD3-FE6F-6AAB-1B1A-F8DEEA1E81D9}"/>
                  </a:ext>
                </a:extLst>
              </p:cNvPr>
              <p:cNvSpPr txBox="1"/>
              <p:nvPr/>
            </p:nvSpPr>
            <p:spPr>
              <a:xfrm>
                <a:off x="5110732" y="5122585"/>
                <a:ext cx="1970536" cy="681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SG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Fitted results: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altLang="zh-CN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G" altLang="zh-CN" b="0" i="1" smtClean="0">
                          <a:latin typeface="Cambria Math" panose="02040503050406030204" pitchFamily="18" charset="0"/>
                        </a:rPr>
                        <m:t>=661.9341</m:t>
                      </m:r>
                      <m:rad>
                        <m:radPr>
                          <m:degHide m:val="on"/>
                          <m:ctrlPr>
                            <a:rPr lang="en-SG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SG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rad>
                    </m:oMath>
                  </m:oMathPara>
                </a14:m>
                <a:endParaRPr lang="en-SG" altLang="zh-CN" b="0" dirty="0"/>
              </a:p>
            </p:txBody>
          </p:sp>
        </mc:Choice>
        <mc:Fallback>
          <p:sp>
            <p:nvSpPr>
              <p:cNvPr id="13" name="文本框 24">
                <a:extLst>
                  <a:ext uri="{FF2B5EF4-FFF2-40B4-BE49-F238E27FC236}">
                    <a16:creationId xmlns:a16="http://schemas.microsoft.com/office/drawing/2014/main" id="{44FC5DD3-FE6F-6AAB-1B1A-F8DEEA1E8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32" y="5122585"/>
                <a:ext cx="1970536" cy="681277"/>
              </a:xfrm>
              <a:prstGeom prst="rect">
                <a:avLst/>
              </a:prstGeom>
              <a:blipFill>
                <a:blip r:embed="rId7"/>
                <a:stretch>
                  <a:fillRect l="-2469" t="-4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88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E6AEA515-3A66-8F18-E3D2-0FB9AC621EE3}"/>
              </a:ext>
            </a:extLst>
          </p:cNvPr>
          <p:cNvSpPr txBox="1"/>
          <p:nvPr/>
        </p:nvSpPr>
        <p:spPr>
          <a:xfrm>
            <a:off x="-3" y="-1"/>
            <a:ext cx="2196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Spiral scaling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27F2A7-5CCC-19B5-39D1-7AE34D28A3ED}"/>
              </a:ext>
            </a:extLst>
          </p:cNvPr>
          <p:cNvSpPr txBox="1"/>
          <p:nvPr/>
        </p:nvSpPr>
        <p:spPr>
          <a:xfrm>
            <a:off x="672388" y="684949"/>
            <a:ext cx="39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the scaling in the plot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DD5BD6D-392B-3818-7797-CBE96F7A5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t="1520" r="4706" b="7985"/>
          <a:stretch/>
        </p:blipFill>
        <p:spPr>
          <a:xfrm>
            <a:off x="672388" y="1146614"/>
            <a:ext cx="6019433" cy="48236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AEBC36-215D-F834-C269-AFE78B99260A}"/>
              </a:ext>
            </a:extLst>
          </p:cNvPr>
          <p:cNvSpPr txBox="1"/>
          <p:nvPr/>
        </p:nvSpPr>
        <p:spPr>
          <a:xfrm>
            <a:off x="7043305" y="684949"/>
            <a:ext cx="447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plotting part of the spirals to see how the scale is affecting…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 descr="图表, 雷达图&#10;&#10;AI 生成的内容可能不正确。">
            <a:extLst>
              <a:ext uri="{FF2B5EF4-FFF2-40B4-BE49-F238E27FC236}">
                <a16:creationId xmlns:a16="http://schemas.microsoft.com/office/drawing/2014/main" id="{69697FC9-1071-D223-64A3-1FD4246B3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05" y="1772171"/>
            <a:ext cx="4666649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F7CAF-C4B5-E991-939B-AFEEE66BE596}"/>
              </a:ext>
            </a:extLst>
          </p:cNvPr>
          <p:cNvSpPr txBox="1"/>
          <p:nvPr/>
        </p:nvSpPr>
        <p:spPr>
          <a:xfrm>
            <a:off x="0" y="664613"/>
            <a:ext cx="621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en-SG" altLang="zh-CN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 won’t change the shape, but the radius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9CAAF4A8-20A6-206D-FD32-946C67BA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4" y="1410910"/>
            <a:ext cx="3488571" cy="3240000"/>
          </a:xfrm>
          <a:prstGeom prst="rect">
            <a:avLst/>
          </a:prstGeom>
        </p:spPr>
      </p:pic>
      <p:pic>
        <p:nvPicPr>
          <p:cNvPr id="8" name="Picture 7" descr="A black and white diagram with numbers and circles&#10;&#10;Description automatically generated">
            <a:extLst>
              <a:ext uri="{FF2B5EF4-FFF2-40B4-BE49-F238E27FC236}">
                <a16:creationId xmlns:a16="http://schemas.microsoft.com/office/drawing/2014/main" id="{0DCB4B3B-0357-7FAB-F33F-AAFEE668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15" y="1410910"/>
            <a:ext cx="3488571" cy="3240000"/>
          </a:xfrm>
          <a:prstGeom prst="rect">
            <a:avLst/>
          </a:prstGeom>
        </p:spPr>
      </p:pic>
      <p:pic>
        <p:nvPicPr>
          <p:cNvPr id="10" name="Picture 9" descr="A black and white diagram of a spiral&#10;&#10;Description automatically generated">
            <a:extLst>
              <a:ext uri="{FF2B5EF4-FFF2-40B4-BE49-F238E27FC236}">
                <a16:creationId xmlns:a16="http://schemas.microsoft.com/office/drawing/2014/main" id="{84E470AA-CE1F-5F0D-3E8A-A00BD5F6B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86" y="1410910"/>
            <a:ext cx="3488571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F4F6D-255C-5598-F689-2A9E7AC18486}"/>
              </a:ext>
            </a:extLst>
          </p:cNvPr>
          <p:cNvSpPr txBox="1"/>
          <p:nvPr/>
        </p:nvSpPr>
        <p:spPr>
          <a:xfrm>
            <a:off x="863145" y="4650910"/>
            <a:ext cx="348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= 0.5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BBCD9-C9AB-FA29-CEE2-3A36F6FD627E}"/>
              </a:ext>
            </a:extLst>
          </p:cNvPr>
          <p:cNvSpPr txBox="1"/>
          <p:nvPr/>
        </p:nvSpPr>
        <p:spPr>
          <a:xfrm>
            <a:off x="4351715" y="4650910"/>
            <a:ext cx="348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88E7C-13A2-2D46-6D0F-6ACEA70809CC}"/>
              </a:ext>
            </a:extLst>
          </p:cNvPr>
          <p:cNvSpPr txBox="1"/>
          <p:nvPr/>
        </p:nvSpPr>
        <p:spPr>
          <a:xfrm>
            <a:off x="7840286" y="4650910"/>
            <a:ext cx="348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= 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D3365-F998-72F6-BF1C-3AA446D9761F}"/>
              </a:ext>
            </a:extLst>
          </p:cNvPr>
          <p:cNvSpPr txBox="1"/>
          <p:nvPr/>
        </p:nvSpPr>
        <p:spPr>
          <a:xfrm>
            <a:off x="4351715" y="5433038"/>
            <a:ext cx="348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SG" dirty="0">
                <a:latin typeface="Arial" panose="020B0604020202020204" pitchFamily="34" charset="0"/>
                <a:cs typeface="Arial" panose="020B0604020202020204" pitchFamily="34" charset="0"/>
              </a:rPr>
              <a:t>𝜶 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= 137.6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EC9DF19-6506-6E3E-1959-0DD86940D989}"/>
              </a:ext>
            </a:extLst>
          </p:cNvPr>
          <p:cNvSpPr txBox="1"/>
          <p:nvPr/>
        </p:nvSpPr>
        <p:spPr>
          <a:xfrm>
            <a:off x="-3" y="-1"/>
            <a:ext cx="2268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factor, a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526C9-F72A-270D-D002-C003D08BB563}"/>
              </a:ext>
            </a:extLst>
          </p:cNvPr>
          <p:cNvSpPr txBox="1"/>
          <p:nvPr/>
        </p:nvSpPr>
        <p:spPr>
          <a:xfrm>
            <a:off x="844144" y="1529956"/>
            <a:ext cx="283201" cy="300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77A6AC-FEA2-B788-DAC5-EA02046BC4AB}"/>
              </a:ext>
            </a:extLst>
          </p:cNvPr>
          <p:cNvSpPr txBox="1"/>
          <p:nvPr/>
        </p:nvSpPr>
        <p:spPr>
          <a:xfrm>
            <a:off x="4332714" y="1529956"/>
            <a:ext cx="283201" cy="300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B77546-99D4-B8B5-075B-B5FA8625FE15}"/>
              </a:ext>
            </a:extLst>
          </p:cNvPr>
          <p:cNvSpPr txBox="1"/>
          <p:nvPr/>
        </p:nvSpPr>
        <p:spPr>
          <a:xfrm>
            <a:off x="7821284" y="1529956"/>
            <a:ext cx="283201" cy="3001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80854E-7E29-A58B-D06A-B2BA552F44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65" t="85175" r="28227" b="-1"/>
          <a:stretch/>
        </p:blipFill>
        <p:spPr>
          <a:xfrm>
            <a:off x="10452410" y="0"/>
            <a:ext cx="1739590" cy="7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6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921B2-D11E-AA60-7A30-DC53102C8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DCB2C26-E03B-C0DA-0FCE-2C49259224C9}"/>
              </a:ext>
            </a:extLst>
          </p:cNvPr>
          <p:cNvSpPr txBox="1"/>
          <p:nvPr/>
        </p:nvSpPr>
        <p:spPr>
          <a:xfrm>
            <a:off x="727565" y="748745"/>
            <a:ext cx="447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plotting part of the spirals to see how the scale is affecting…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8381B6-69D9-0C46-9000-FDE7ED1EE3F1}"/>
              </a:ext>
            </a:extLst>
          </p:cNvPr>
          <p:cNvGrpSpPr/>
          <p:nvPr/>
        </p:nvGrpSpPr>
        <p:grpSpPr>
          <a:xfrm>
            <a:off x="2738769" y="1579742"/>
            <a:ext cx="6714461" cy="4960746"/>
            <a:chOff x="727565" y="1579742"/>
            <a:chExt cx="6714461" cy="4960746"/>
          </a:xfrm>
        </p:grpSpPr>
        <p:pic>
          <p:nvPicPr>
            <p:cNvPr id="9" name="图片 8" descr="图表, 雷达图&#10;&#10;AI 生成的内容可能不正确。">
              <a:extLst>
                <a:ext uri="{FF2B5EF4-FFF2-40B4-BE49-F238E27FC236}">
                  <a16:creationId xmlns:a16="http://schemas.microsoft.com/office/drawing/2014/main" id="{95112A3E-4093-2CCF-0201-68135DDA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65" y="1579742"/>
              <a:ext cx="3240000" cy="2480373"/>
            </a:xfrm>
            <a:prstGeom prst="rect">
              <a:avLst/>
            </a:prstGeom>
          </p:spPr>
        </p:pic>
        <p:pic>
          <p:nvPicPr>
            <p:cNvPr id="3" name="图片 2" descr="图表, 雷达图&#10;&#10;AI 生成的内容可能不正确。">
              <a:extLst>
                <a:ext uri="{FF2B5EF4-FFF2-40B4-BE49-F238E27FC236}">
                  <a16:creationId xmlns:a16="http://schemas.microsoft.com/office/drawing/2014/main" id="{34368DB5-38F5-0218-524A-AC558BA7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65" y="4060115"/>
              <a:ext cx="3240000" cy="2480373"/>
            </a:xfrm>
            <a:prstGeom prst="rect">
              <a:avLst/>
            </a:prstGeom>
          </p:spPr>
        </p:pic>
        <p:pic>
          <p:nvPicPr>
            <p:cNvPr id="10" name="图片 9" descr="图表, 雷达图&#10;&#10;AI 生成的内容可能不正确。">
              <a:extLst>
                <a:ext uri="{FF2B5EF4-FFF2-40B4-BE49-F238E27FC236}">
                  <a16:creationId xmlns:a16="http://schemas.microsoft.com/office/drawing/2014/main" id="{40E875F7-114C-2006-2F31-A563D8FEF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026" y="1579742"/>
              <a:ext cx="3240000" cy="2480373"/>
            </a:xfrm>
            <a:prstGeom prst="rect">
              <a:avLst/>
            </a:prstGeom>
          </p:spPr>
        </p:pic>
        <p:pic>
          <p:nvPicPr>
            <p:cNvPr id="12" name="图片 11" descr="图表, 雷达图&#10;&#10;AI 生成的内容可能不正确。">
              <a:extLst>
                <a:ext uri="{FF2B5EF4-FFF2-40B4-BE49-F238E27FC236}">
                  <a16:creationId xmlns:a16="http://schemas.microsoft.com/office/drawing/2014/main" id="{D47AF9A9-943D-68C8-88CF-F1D95F12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026" y="4060115"/>
              <a:ext cx="3240000" cy="2480373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E620DCE-7DC3-283C-B2A0-639329DE0AB9}"/>
              </a:ext>
            </a:extLst>
          </p:cNvPr>
          <p:cNvSpPr txBox="1"/>
          <p:nvPr/>
        </p:nvSpPr>
        <p:spPr>
          <a:xfrm>
            <a:off x="2015483" y="2589095"/>
            <a:ext cx="60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0-1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3A3DEA-F4D9-44C8-EAE4-54E1435817A3}"/>
              </a:ext>
            </a:extLst>
          </p:cNvPr>
          <p:cNvSpPr txBox="1"/>
          <p:nvPr/>
        </p:nvSpPr>
        <p:spPr>
          <a:xfrm>
            <a:off x="1792472" y="5069468"/>
            <a:ext cx="94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0-100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561D59-BF86-8B2E-EC39-087F7AB80094}"/>
              </a:ext>
            </a:extLst>
          </p:cNvPr>
          <p:cNvSpPr txBox="1"/>
          <p:nvPr/>
        </p:nvSpPr>
        <p:spPr>
          <a:xfrm>
            <a:off x="9501690" y="2589094"/>
            <a:ext cx="110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0-5000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5C10AF-8C0E-9D6B-B4FD-02F0B3F65385}"/>
              </a:ext>
            </a:extLst>
          </p:cNvPr>
          <p:cNvSpPr txBox="1"/>
          <p:nvPr/>
        </p:nvSpPr>
        <p:spPr>
          <a:xfrm>
            <a:off x="9501690" y="5069468"/>
            <a:ext cx="122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0-10000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E5843A-0F87-E536-BAD7-43636574D7CB}"/>
              </a:ext>
            </a:extLst>
          </p:cNvPr>
          <p:cNvSpPr txBox="1"/>
          <p:nvPr/>
        </p:nvSpPr>
        <p:spPr>
          <a:xfrm>
            <a:off x="6095999" y="748742"/>
            <a:ext cx="5418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Smaller spirals should have larger a values (the reverse to my previous plotting)</a:t>
            </a:r>
          </a:p>
          <a:p>
            <a:pPr algn="r"/>
            <a:r>
              <a:rPr lang="en-SG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replotting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08B0A66F-8048-87C1-D5B8-95B41E3BE273}"/>
              </a:ext>
            </a:extLst>
          </p:cNvPr>
          <p:cNvSpPr txBox="1"/>
          <p:nvPr/>
        </p:nvSpPr>
        <p:spPr>
          <a:xfrm>
            <a:off x="-3" y="-1"/>
            <a:ext cx="2196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Spiral scaling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93-E969-FDFB-DAD7-55D44CC5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033A82-1C4C-B2A3-4B7F-721002FFDA5C}"/>
              </a:ext>
            </a:extLst>
          </p:cNvPr>
          <p:cNvSpPr txBox="1"/>
          <p:nvPr/>
        </p:nvSpPr>
        <p:spPr>
          <a:xfrm>
            <a:off x="0" y="469297"/>
            <a:ext cx="67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zh-CN" altLang="en-S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𝜶</a:t>
            </a:r>
            <a:r>
              <a:rPr lang="zh-CN" alt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won’t change the radius, but the shape (angle)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63630-2A0C-5088-FB1A-0CD325F75257}"/>
              </a:ext>
            </a:extLst>
          </p:cNvPr>
          <p:cNvSpPr txBox="1"/>
          <p:nvPr/>
        </p:nvSpPr>
        <p:spPr>
          <a:xfrm>
            <a:off x="702087" y="4418965"/>
            <a:ext cx="359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SG" dirty="0">
                <a:latin typeface="Arial" panose="020B0604020202020204" pitchFamily="34" charset="0"/>
                <a:cs typeface="Arial" panose="020B0604020202020204" pitchFamily="34" charset="0"/>
              </a:rPr>
              <a:t>𝜶 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= 0.5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C6BA8-8F40-F6B3-D950-DA3BCB37FEA1}"/>
              </a:ext>
            </a:extLst>
          </p:cNvPr>
          <p:cNvSpPr txBox="1"/>
          <p:nvPr/>
        </p:nvSpPr>
        <p:spPr>
          <a:xfrm>
            <a:off x="4298028" y="4418965"/>
            <a:ext cx="359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SG" dirty="0">
                <a:latin typeface="Arial" panose="020B0604020202020204" pitchFamily="34" charset="0"/>
                <a:cs typeface="Arial" panose="020B0604020202020204" pitchFamily="34" charset="0"/>
              </a:rPr>
              <a:t>𝜶 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= 2.5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3BA0E-06F0-4A8F-09D7-31994207215B}"/>
              </a:ext>
            </a:extLst>
          </p:cNvPr>
          <p:cNvSpPr txBox="1"/>
          <p:nvPr/>
        </p:nvSpPr>
        <p:spPr>
          <a:xfrm>
            <a:off x="7893965" y="4418965"/>
            <a:ext cx="359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SG" dirty="0">
                <a:latin typeface="Arial" panose="020B0604020202020204" pitchFamily="34" charset="0"/>
                <a:cs typeface="Arial" panose="020B0604020202020204" pitchFamily="34" charset="0"/>
              </a:rPr>
              <a:t>𝜶 </a:t>
            </a:r>
            <a:r>
              <a:rPr lang="en-SG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= 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circular graph with a red line&#10;&#10;Description automatically generated">
            <a:extLst>
              <a:ext uri="{FF2B5EF4-FFF2-40B4-BE49-F238E27FC236}">
                <a16:creationId xmlns:a16="http://schemas.microsoft.com/office/drawing/2014/main" id="{414391EA-32E1-A803-1894-23AA986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7" y="1178965"/>
            <a:ext cx="3788571" cy="3240000"/>
          </a:xfrm>
          <a:prstGeom prst="rect">
            <a:avLst/>
          </a:prstGeom>
        </p:spPr>
      </p:pic>
      <p:pic>
        <p:nvPicPr>
          <p:cNvPr id="7" name="Picture 6" descr="A circular graph with a red circle&#10;&#10;Description automatically generated">
            <a:extLst>
              <a:ext uri="{FF2B5EF4-FFF2-40B4-BE49-F238E27FC236}">
                <a16:creationId xmlns:a16="http://schemas.microsoft.com/office/drawing/2014/main" id="{511F10F5-121A-324D-00B6-206D8DD4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34" y="1178965"/>
            <a:ext cx="3595932" cy="3240000"/>
          </a:xfrm>
          <a:prstGeom prst="rect">
            <a:avLst/>
          </a:prstGeom>
        </p:spPr>
      </p:pic>
      <p:pic>
        <p:nvPicPr>
          <p:cNvPr id="14" name="Picture 13" descr="A circular graph with numbers and a spiral&#10;&#10;Description automatically generated">
            <a:extLst>
              <a:ext uri="{FF2B5EF4-FFF2-40B4-BE49-F238E27FC236}">
                <a16:creationId xmlns:a16="http://schemas.microsoft.com/office/drawing/2014/main" id="{43E276CE-A24A-CF2D-229B-70E003B1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66" y="1178965"/>
            <a:ext cx="3595932" cy="32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3FC8EE-132B-872A-6BCF-CEA381A58451}"/>
              </a:ext>
            </a:extLst>
          </p:cNvPr>
          <p:cNvSpPr txBox="1"/>
          <p:nvPr/>
        </p:nvSpPr>
        <p:spPr>
          <a:xfrm>
            <a:off x="702086" y="4795930"/>
            <a:ext cx="747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By reducing the angle, it has similar spiral pattern to the nanostructures.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AEC65-61C5-7959-5C2E-41F9D4B04929}"/>
              </a:ext>
            </a:extLst>
          </p:cNvPr>
          <p:cNvSpPr txBox="1"/>
          <p:nvPr/>
        </p:nvSpPr>
        <p:spPr>
          <a:xfrm>
            <a:off x="702086" y="5966247"/>
            <a:ext cx="1078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en-SG" altLang="zh-CN" dirty="0">
                <a:latin typeface="Arial" panose="020B0604020202020204" pitchFamily="34" charset="0"/>
                <a:cs typeface="Arial" panose="020B0604020202020204" pitchFamily="34" charset="0"/>
              </a:rPr>
              <a:t>: Working on the simulation of the function for quantification of the angle.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555F2F5-C338-60A4-191E-233840BCA3EE}"/>
              </a:ext>
            </a:extLst>
          </p:cNvPr>
          <p:cNvSpPr txBox="1"/>
          <p:nvPr/>
        </p:nvSpPr>
        <p:spPr>
          <a:xfrm>
            <a:off x="-3" y="-1"/>
            <a:ext cx="2340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Angle factor, </a:t>
            </a:r>
            <a:r>
              <a:rPr lang="zh-SG" altLang="en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𝜶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8EE6CC-F4E5-45AB-E7E7-09DF51C3BD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965" t="85175" r="28227" b="-1"/>
          <a:stretch/>
        </p:blipFill>
        <p:spPr>
          <a:xfrm>
            <a:off x="10452410" y="0"/>
            <a:ext cx="1739590" cy="7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FE10E-A3B3-83E4-A7EC-11C3A46AE4EF}"/>
                  </a:ext>
                </a:extLst>
              </p:cNvPr>
              <p:cNvSpPr txBox="1"/>
              <p:nvPr/>
            </p:nvSpPr>
            <p:spPr>
              <a:xfrm>
                <a:off x="4413492" y="4659421"/>
                <a:ext cx="3301260" cy="530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SG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SG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rad>
                        </m:den>
                      </m:f>
                      <m:rad>
                        <m:radPr>
                          <m:degHide m:val="on"/>
                          <m:ctrlPr>
                            <a:rPr lang="en-SG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SG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SG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SG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rad>
                      <m:r>
                        <a:rPr lang="en-SG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zh-CN" altLang="en-SG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SG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SG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SG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FE10E-A3B3-83E4-A7EC-11C3A46AE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92" y="4659421"/>
                <a:ext cx="3301260" cy="530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DE7D5D2-FCEC-3434-4702-C5ACAF096131}"/>
                  </a:ext>
                </a:extLst>
              </p:cNvPr>
              <p:cNvSpPr txBox="1"/>
              <p:nvPr/>
            </p:nvSpPr>
            <p:spPr>
              <a:xfrm>
                <a:off x="-4" y="-1"/>
                <a:ext cx="2808000" cy="461665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altLang="zh-SG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Rotation angle,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SG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SG" altLang="zh-SG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zh-SG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DE7D5D2-FCEC-3434-4702-C5ACAF09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" y="-1"/>
                <a:ext cx="2808000" cy="461665"/>
              </a:xfrm>
              <a:prstGeom prst="rect">
                <a:avLst/>
              </a:prstGeom>
              <a:blipFill>
                <a:blip r:embed="rId3"/>
                <a:stretch>
                  <a:fillRect l="-325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0">
            <a:extLst>
              <a:ext uri="{FF2B5EF4-FFF2-40B4-BE49-F238E27FC236}">
                <a16:creationId xmlns:a16="http://schemas.microsoft.com/office/drawing/2014/main" id="{67A4DF58-6A3E-6858-658C-A5310B4EC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1358221"/>
            <a:ext cx="3301200" cy="330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FB62C8-5CA9-2243-0909-77793F3AB0F3}"/>
                  </a:ext>
                </a:extLst>
              </p:cNvPr>
              <p:cNvSpPr txBox="1"/>
              <p:nvPr/>
            </p:nvSpPr>
            <p:spPr>
              <a:xfrm>
                <a:off x="0" y="469297"/>
                <a:ext cx="897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SG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SG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SG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won’t change the radius and shape, but where the spiral pointing towards.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BBFB62C8-5CA9-2243-0909-77793F3A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9297"/>
                <a:ext cx="8978962" cy="369332"/>
              </a:xfrm>
              <a:prstGeom prst="rect">
                <a:avLst/>
              </a:prstGeom>
              <a:blipFill>
                <a:blip r:embed="rId5"/>
                <a:stretch>
                  <a:fillRect l="-543" t="-9836" r="-122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52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650B65-0890-6138-B44E-4513979FF60E}"/>
                  </a:ext>
                </a:extLst>
              </p:cNvPr>
              <p:cNvSpPr txBox="1"/>
              <p:nvPr/>
            </p:nvSpPr>
            <p:spPr>
              <a:xfrm>
                <a:off x="1138167" y="1700326"/>
                <a:ext cx="9915665" cy="3124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Later realized that the scale factor and angle factor could be combined into one factor.</a:t>
                </a:r>
              </a:p>
              <a:p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plotting function is:</a:t>
                </a:r>
              </a:p>
              <a:p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SG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ad>
                        <m:radPr>
                          <m:degHide m:val="on"/>
                          <m:ctrlPr>
                            <a:rPr lang="en-SG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SG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SG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will measure all the </a:t>
                </a:r>
                <a:r>
                  <a:rPr lang="en-US" altLang="zh-CN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quantify the spirals in all structures.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7650B65-0890-6138-B44E-4513979FF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67" y="1700326"/>
                <a:ext cx="9915665" cy="3124894"/>
              </a:xfrm>
              <a:prstGeom prst="rect">
                <a:avLst/>
              </a:prstGeom>
              <a:blipFill>
                <a:blip r:embed="rId2"/>
                <a:stretch>
                  <a:fillRect l="-984" t="-1365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>
            <a:extLst>
              <a:ext uri="{FF2B5EF4-FFF2-40B4-BE49-F238E27FC236}">
                <a16:creationId xmlns:a16="http://schemas.microsoft.com/office/drawing/2014/main" id="{F1E2BDC0-1A70-86AA-BB3A-0D29C9538E6E}"/>
              </a:ext>
            </a:extLst>
          </p:cNvPr>
          <p:cNvSpPr txBox="1"/>
          <p:nvPr/>
        </p:nvSpPr>
        <p:spPr>
          <a:xfrm>
            <a:off x="-5" y="-1"/>
            <a:ext cx="3528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simplification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9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45A44A77-6C29-2464-21BB-F102413D6A1A}"/>
              </a:ext>
            </a:extLst>
          </p:cNvPr>
          <p:cNvSpPr txBox="1"/>
          <p:nvPr/>
        </p:nvSpPr>
        <p:spPr>
          <a:xfrm>
            <a:off x="-4" y="-1"/>
            <a:ext cx="1116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D3342A-0E28-C880-BFBB-5882380FC21C}"/>
              </a:ext>
            </a:extLst>
          </p:cNvPr>
          <p:cNvGrpSpPr/>
          <p:nvPr/>
        </p:nvGrpSpPr>
        <p:grpSpPr>
          <a:xfrm>
            <a:off x="2781211" y="1139659"/>
            <a:ext cx="3308693" cy="3301259"/>
            <a:chOff x="1311879" y="2039077"/>
            <a:chExt cx="3308693" cy="3301259"/>
          </a:xfrm>
        </p:grpSpPr>
        <p:pic>
          <p:nvPicPr>
            <p:cNvPr id="5" name="Picture 11" descr="A close-up of a flower&#10;&#10;Description automatically generated">
              <a:extLst>
                <a:ext uri="{FF2B5EF4-FFF2-40B4-BE49-F238E27FC236}">
                  <a16:creationId xmlns:a16="http://schemas.microsoft.com/office/drawing/2014/main" id="{AA2F9A78-8264-827E-E49B-B528327CF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879" y="2039077"/>
              <a:ext cx="3301259" cy="3301259"/>
            </a:xfrm>
            <a:prstGeom prst="rect">
              <a:avLst/>
            </a:prstGeom>
          </p:spPr>
        </p:pic>
        <p:sp>
          <p:nvSpPr>
            <p:cNvPr id="6" name="Rectangle 18">
              <a:extLst>
                <a:ext uri="{FF2B5EF4-FFF2-40B4-BE49-F238E27FC236}">
                  <a16:creationId xmlns:a16="http://schemas.microsoft.com/office/drawing/2014/main" id="{4FD71EB8-8554-CA78-3FD0-C613FD815E13}"/>
                </a:ext>
              </a:extLst>
            </p:cNvPr>
            <p:cNvSpPr/>
            <p:nvPr/>
          </p:nvSpPr>
          <p:spPr>
            <a:xfrm>
              <a:off x="4088177" y="5121566"/>
              <a:ext cx="324000" cy="603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C2ED8E68-B193-4508-7FBD-8A5E04E4883F}"/>
                </a:ext>
              </a:extLst>
            </p:cNvPr>
            <p:cNvSpPr txBox="1"/>
            <p:nvPr/>
          </p:nvSpPr>
          <p:spPr>
            <a:xfrm>
              <a:off x="3954148" y="4843981"/>
              <a:ext cx="666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altLang="zh-CN" sz="1400" b="1" dirty="0">
                  <a:solidFill>
                    <a:schemeClr val="bg1"/>
                  </a:solidFill>
                </a:rPr>
                <a:t>3 um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8EE543E-A612-0001-FC9D-81CA8F0337BA}"/>
              </a:ext>
            </a:extLst>
          </p:cNvPr>
          <p:cNvSpPr txBox="1"/>
          <p:nvPr/>
        </p:nvSpPr>
        <p:spPr>
          <a:xfrm>
            <a:off x="1972279" y="461664"/>
            <a:ext cx="824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Fit the spiral shape appeared on the synthesized particles.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3" descr="A close-up of a flower&#10;&#10;Description automatically generated">
            <a:extLst>
              <a:ext uri="{FF2B5EF4-FFF2-40B4-BE49-F238E27FC236}">
                <a16:creationId xmlns:a16="http://schemas.microsoft.com/office/drawing/2014/main" id="{02A61E8F-697D-6162-3D8B-BC5CCBEF2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9659"/>
            <a:ext cx="3301259" cy="3301259"/>
          </a:xfrm>
          <a:prstGeom prst="rect">
            <a:avLst/>
          </a:prstGeom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E8A96A7F-B33F-84E5-9BA8-64FFF66FA8C6}"/>
              </a:ext>
            </a:extLst>
          </p:cNvPr>
          <p:cNvSpPr/>
          <p:nvPr/>
        </p:nvSpPr>
        <p:spPr>
          <a:xfrm>
            <a:off x="8852821" y="4199845"/>
            <a:ext cx="324000" cy="60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8A8D1D9-4D73-7A9C-F0BB-6FCCC646F1DC}"/>
              </a:ext>
            </a:extLst>
          </p:cNvPr>
          <p:cNvSpPr txBox="1"/>
          <p:nvPr/>
        </p:nvSpPr>
        <p:spPr>
          <a:xfrm>
            <a:off x="8724739" y="3923413"/>
            <a:ext cx="66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1400" b="1" dirty="0">
                <a:solidFill>
                  <a:schemeClr val="bg1"/>
                </a:solidFill>
              </a:rPr>
              <a:t>3 um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77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CD51C5-F1A9-23BA-FD4B-FB29F56EB94C}"/>
              </a:ext>
            </a:extLst>
          </p:cNvPr>
          <p:cNvSpPr txBox="1"/>
          <p:nvPr/>
        </p:nvSpPr>
        <p:spPr>
          <a:xfrm>
            <a:off x="1821248" y="642319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1. Resize particle image to a pre-set value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7191E2-D487-6B6C-7427-B62D93609D30}"/>
              </a:ext>
            </a:extLst>
          </p:cNvPr>
          <p:cNvSpPr txBox="1"/>
          <p:nvPr/>
        </p:nvSpPr>
        <p:spPr>
          <a:xfrm>
            <a:off x="1821248" y="1422296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2. Read in particle image and numerate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AAC5C-6EBA-671B-8F25-814D4E0EE6CD}"/>
              </a:ext>
            </a:extLst>
          </p:cNvPr>
          <p:cNvSpPr txBox="1"/>
          <p:nvPr/>
        </p:nvSpPr>
        <p:spPr>
          <a:xfrm>
            <a:off x="1821248" y="2202273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3. Select starting point and track point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C29162-2E5A-388F-6142-F5A2BFB4FBD1}"/>
              </a:ext>
            </a:extLst>
          </p:cNvPr>
          <p:cNvSpPr txBox="1"/>
          <p:nvPr/>
        </p:nvSpPr>
        <p:spPr>
          <a:xfrm>
            <a:off x="1821248" y="2982250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4. Spiral fitting with given formulars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1A728B-EFE9-FC86-CC03-839E51F15B4F}"/>
              </a:ext>
            </a:extLst>
          </p:cNvPr>
          <p:cNvSpPr txBox="1"/>
          <p:nvPr/>
        </p:nvSpPr>
        <p:spPr>
          <a:xfrm>
            <a:off x="1821248" y="3762227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5. Displace fitting results and Mean Square Error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DB9272-C768-B6FE-0940-0338F2C37610}"/>
              </a:ext>
            </a:extLst>
          </p:cNvPr>
          <p:cNvSpPr txBox="1"/>
          <p:nvPr/>
        </p:nvSpPr>
        <p:spPr>
          <a:xfrm>
            <a:off x="1821248" y="4542204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6. Select best fit spiral result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F2E495-8EDA-8187-AEA1-BD5F766BF11F}"/>
              </a:ext>
            </a:extLst>
          </p:cNvPr>
          <p:cNvSpPr txBox="1"/>
          <p:nvPr/>
        </p:nvSpPr>
        <p:spPr>
          <a:xfrm>
            <a:off x="1821248" y="5322181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7. Calculate the scaling factor based on the scale bar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435E72-7654-5495-5927-A861A3F2E473}"/>
              </a:ext>
            </a:extLst>
          </p:cNvPr>
          <p:cNvSpPr txBox="1"/>
          <p:nvPr/>
        </p:nvSpPr>
        <p:spPr>
          <a:xfrm>
            <a:off x="1821248" y="6102157"/>
            <a:ext cx="8366505" cy="461665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SG" altLang="zh-CN" sz="2400" b="1" dirty="0"/>
              <a:t>8. Final result of a values and plotting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7EBC5C8E-6357-A16B-32AF-E283A5BFC1DA}"/>
              </a:ext>
            </a:extLst>
          </p:cNvPr>
          <p:cNvSpPr txBox="1"/>
          <p:nvPr/>
        </p:nvSpPr>
        <p:spPr>
          <a:xfrm>
            <a:off x="-3" y="-1"/>
            <a:ext cx="1584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3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5EE8B5-B7C1-4882-A4D1-06443F3EC096}"/>
              </a:ext>
            </a:extLst>
          </p:cNvPr>
          <p:cNvSpPr txBox="1"/>
          <p:nvPr/>
        </p:nvSpPr>
        <p:spPr>
          <a:xfrm>
            <a:off x="1169391" y="798625"/>
            <a:ext cx="98532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Target: Resize particle image to a pre-set value (e.g. 900*900 pixels)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As the MATLAB fitting function was based on the pixel coordination, resize the image to the same pixel size would simplify the fitting process.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3F8D93-14F4-1455-8717-43EC7A4A11F7}"/>
              </a:ext>
            </a:extLst>
          </p:cNvPr>
          <p:cNvSpPr txBox="1"/>
          <p:nvPr/>
        </p:nvSpPr>
        <p:spPr>
          <a:xfrm>
            <a:off x="1169391" y="2741188"/>
            <a:ext cx="98532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Function used:</a:t>
            </a: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Manually resize images to 900*900 pixels with image viewing </a:t>
            </a:r>
            <a:r>
              <a:rPr lang="en-US" altLang="zh-CN" sz="2400" dirty="0" err="1"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Can also be achieved with: resize()</a:t>
            </a:r>
            <a:endParaRPr lang="zh-CN" altLang="en-US" sz="2400" dirty="0">
              <a:cs typeface="Calibri" panose="020F0502020204030204" pitchFamily="34" charset="0"/>
            </a:endParaRPr>
          </a:p>
        </p:txBody>
      </p:sp>
      <p:pic>
        <p:nvPicPr>
          <p:cNvPr id="8" name="图片 7" descr="电子设备的屏幕&#10;&#10;AI 生成的内容可能不正确。">
            <a:extLst>
              <a:ext uri="{FF2B5EF4-FFF2-40B4-BE49-F238E27FC236}">
                <a16:creationId xmlns:a16="http://schemas.microsoft.com/office/drawing/2014/main" id="{33B47A5C-8F63-E860-E8A8-2CFA47580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/>
        </p:blipFill>
        <p:spPr>
          <a:xfrm>
            <a:off x="3659682" y="4408167"/>
            <a:ext cx="1800000" cy="18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0F13C7-6C75-4E50-A450-786935A05E4C}"/>
              </a:ext>
            </a:extLst>
          </p:cNvPr>
          <p:cNvSpPr txBox="1"/>
          <p:nvPr/>
        </p:nvSpPr>
        <p:spPr>
          <a:xfrm>
            <a:off x="3659682" y="620816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dirty="0"/>
              <a:t>189*189 pixels</a:t>
            </a:r>
            <a:endParaRPr lang="zh-CN" altLang="en-US" dirty="0"/>
          </a:p>
        </p:txBody>
      </p:sp>
      <p:pic>
        <p:nvPicPr>
          <p:cNvPr id="11" name="图片 10" descr="电子设备的屏幕&#10;&#10;AI 生成的内容可能不正确。">
            <a:extLst>
              <a:ext uri="{FF2B5EF4-FFF2-40B4-BE49-F238E27FC236}">
                <a16:creationId xmlns:a16="http://schemas.microsoft.com/office/drawing/2014/main" id="{6EC36E9C-B523-9A55-2E05-445D94B4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98" y="4408168"/>
            <a:ext cx="1800000" cy="18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9AF904-2488-75CC-15CF-9956ACB366F2}"/>
              </a:ext>
            </a:extLst>
          </p:cNvPr>
          <p:cNvSpPr txBox="1"/>
          <p:nvPr/>
        </p:nvSpPr>
        <p:spPr>
          <a:xfrm>
            <a:off x="6855398" y="620816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dirty="0"/>
              <a:t>900*900 pixels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F487CF2-D397-479C-3F97-4C9A4A589060}"/>
              </a:ext>
            </a:extLst>
          </p:cNvPr>
          <p:cNvSpPr/>
          <p:nvPr/>
        </p:nvSpPr>
        <p:spPr>
          <a:xfrm>
            <a:off x="5455223" y="5123056"/>
            <a:ext cx="1395716" cy="370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D2D8C3-18C3-DD6B-AFAC-074DD9B013BF}"/>
              </a:ext>
            </a:extLst>
          </p:cNvPr>
          <p:cNvSpPr txBox="1"/>
          <p:nvPr/>
        </p:nvSpPr>
        <p:spPr>
          <a:xfrm>
            <a:off x="5520000" y="4863507"/>
            <a:ext cx="1152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b="1" dirty="0"/>
              <a:t>Lanczos3</a:t>
            </a:r>
            <a:endParaRPr lang="zh-CN" altLang="en-US" b="1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0D8071A-DC93-3941-E767-5BBDBBEF2828}"/>
              </a:ext>
            </a:extLst>
          </p:cNvPr>
          <p:cNvSpPr txBox="1"/>
          <p:nvPr/>
        </p:nvSpPr>
        <p:spPr>
          <a:xfrm>
            <a:off x="-3" y="-1"/>
            <a:ext cx="1512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Resize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4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05C72-FC37-8D86-0774-850EDB08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2F8FDD-8551-C7ED-21BF-7E146926A82E}"/>
              </a:ext>
            </a:extLst>
          </p:cNvPr>
          <p:cNvSpPr txBox="1"/>
          <p:nvPr/>
        </p:nvSpPr>
        <p:spPr>
          <a:xfrm>
            <a:off x="1169391" y="798625"/>
            <a:ext cx="9853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Target: Read in the image and assign coordination to each of the pixels.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To identify the location where the user selected.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F6B7D5-7F2F-08F8-2E20-D39E7C2E2907}"/>
              </a:ext>
            </a:extLst>
          </p:cNvPr>
          <p:cNvSpPr txBox="1"/>
          <p:nvPr/>
        </p:nvSpPr>
        <p:spPr>
          <a:xfrm>
            <a:off x="1169391" y="1998954"/>
            <a:ext cx="9853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Function used:</a:t>
            </a: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isempty() &amp; </a:t>
            </a:r>
            <a:r>
              <a:rPr lang="en-US" altLang="zh-CN" sz="2400" dirty="0" err="1">
                <a:ea typeface="Calibri" panose="020F0502020204030204" pitchFamily="34" charset="0"/>
                <a:cs typeface="Calibri" panose="020F0502020204030204" pitchFamily="34" charset="0"/>
              </a:rPr>
              <a:t>imread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() – read the image and storage the coordinates.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8893AF-F92B-CB56-C351-19626516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55972"/>
            <a:ext cx="12192000" cy="12020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965EFB-39EB-40AE-081B-07BEF566D2A5}"/>
              </a:ext>
            </a:extLst>
          </p:cNvPr>
          <p:cNvSpPr txBox="1"/>
          <p:nvPr/>
        </p:nvSpPr>
        <p:spPr>
          <a:xfrm>
            <a:off x="1169391" y="2964521"/>
            <a:ext cx="98532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Extra step:</a:t>
            </a: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The simulation function of spirals only fits with anticlockwise shape.</a:t>
            </a: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A mirroring option is added to simplify the coding.</a:t>
            </a:r>
          </a:p>
          <a:p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b="1" dirty="0">
                <a:ea typeface="Calibri" panose="020F0502020204030204" pitchFamily="34" charset="0"/>
                <a:cs typeface="Calibri" panose="020F0502020204030204" pitchFamily="34" charset="0"/>
              </a:rPr>
              <a:t>Function used:</a:t>
            </a:r>
          </a:p>
          <a:p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flip(</a:t>
            </a:r>
            <a:r>
              <a:rPr lang="en-US" altLang="zh-CN" sz="2400" dirty="0" err="1">
                <a:ea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en-US" altLang="zh-CN" sz="2400" dirty="0">
                <a:ea typeface="Calibri" panose="020F0502020204030204" pitchFamily="34" charset="0"/>
                <a:cs typeface="Calibri" panose="020F0502020204030204" pitchFamily="34" charset="0"/>
              </a:rPr>
              <a:t>, 2) – mirror the image horizontally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60FAC1-E771-1EBC-ABE5-8814918C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55" y="4837143"/>
            <a:ext cx="2695951" cy="32389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BB5DC5B1-4269-AF45-977A-A8612777285E}"/>
              </a:ext>
            </a:extLst>
          </p:cNvPr>
          <p:cNvSpPr txBox="1"/>
          <p:nvPr/>
        </p:nvSpPr>
        <p:spPr>
          <a:xfrm>
            <a:off x="-3" y="-1"/>
            <a:ext cx="129600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altLang="zh-SG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Read</a:t>
            </a:r>
            <a:endParaRPr lang="zh-SG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66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998</Words>
  <Application>Microsoft Office PowerPoint</Application>
  <PresentationFormat>宽屏</PresentationFormat>
  <Paragraphs>156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等线 Light</vt:lpstr>
      <vt:lpstr>Arial</vt:lpstr>
      <vt:lpstr>Calibri</vt:lpstr>
      <vt:lpstr>Cambria Math</vt:lpstr>
      <vt:lpstr>Office 主题​​</vt:lpstr>
      <vt:lpstr>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Shangcheng Yan</dc:creator>
  <cp:lastModifiedBy>Shangcheng Yan</cp:lastModifiedBy>
  <cp:revision>1</cp:revision>
  <dcterms:created xsi:type="dcterms:W3CDTF">2025-05-26T13:21:07Z</dcterms:created>
  <dcterms:modified xsi:type="dcterms:W3CDTF">2025-05-26T15:38:53Z</dcterms:modified>
</cp:coreProperties>
</file>